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10" r:id="rId5"/>
    <p:sldId id="305" r:id="rId6"/>
    <p:sldId id="276" r:id="rId7"/>
    <p:sldId id="286" r:id="rId8"/>
    <p:sldId id="258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D7A0"/>
    <a:srgbClr val="EEEEEE"/>
    <a:srgbClr val="1B0C2E"/>
    <a:srgbClr val="20E5C0"/>
    <a:srgbClr val="66FFCC"/>
    <a:srgbClr val="CCCCCC"/>
    <a:srgbClr val="DCE0FC"/>
    <a:srgbClr val="543185"/>
    <a:srgbClr val="36175D"/>
    <a:srgbClr val="4A5E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6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2/6/2025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2/6/2025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54BD77-6B62-4EFD-896F-BA285EF12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BDBB9-6767-4B2D-BDC1-C3F0DC91FBE0}" type="datetimeFigureOut">
              <a:rPr lang="en-IN" smtClean="0"/>
              <a:t>06-02-2025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BCEBA0-DF3A-415E-BF9A-8DAEDEEBD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1AB73B-2070-4B7F-8B38-235AEAD01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0636-1610-409B-8BDC-F0A49DF7E4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9825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  <p:sldLayoutId id="2147483671" r:id="rId1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hyperlink" Target="https://app.powerbi.com/view?r=eyJrIjoiY2ZhYjJjYmEtNzZmNi00YWYwLTg2MzQtZWYyM2Y1ZmRmYzA5IiwidCI6ImM2ZTU0OWIzLTVmNDUtNDAzMi1hYWU5LWQ0MjQ0ZGM1YjJjNCJ9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shrikantdeshmukh731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codebasics.io/portfolio/Shrikant-Deshmukh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7" y="1399032"/>
            <a:ext cx="6757416" cy="3427502"/>
          </a:xfrm>
        </p:spPr>
        <p:txBody>
          <a:bodyPr/>
          <a:lstStyle/>
          <a:p>
            <a:r>
              <a:rPr lang="en-US" dirty="0"/>
              <a:t>Business Insights </a:t>
            </a:r>
            <a:br>
              <a:rPr lang="en-US" dirty="0"/>
            </a:br>
            <a:r>
              <a:rPr lang="en-US" dirty="0"/>
              <a:t>360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367DF5-F85E-F311-B7CB-B10870A03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13" y="133687"/>
            <a:ext cx="1305107" cy="62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5029200" cy="78638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5" name="Picture Placeholder 4" descr="Close-up of skyscrapers">
            <a:extLst>
              <a:ext uri="{FF2B5EF4-FFF2-40B4-BE49-F238E27FC236}">
                <a16:creationId xmlns:a16="http://schemas.microsoft.com/office/drawing/2014/main" id="{CBD79D95-B489-7C39-8BA1-EDA2F8F1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3" b="43"/>
          <a:stretch/>
        </p:blipFill>
        <p:spPr>
          <a:xfrm>
            <a:off x="1395412" y="653461"/>
            <a:ext cx="4597556" cy="55499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1682496"/>
            <a:ext cx="4834517" cy="4553712"/>
          </a:xfrm>
        </p:spPr>
        <p:txBody>
          <a:bodyPr/>
          <a:lstStyle/>
          <a:p>
            <a:r>
              <a:rPr lang="en-US" dirty="0"/>
              <a:t>About Company</a:t>
            </a:r>
          </a:p>
          <a:p>
            <a:r>
              <a:rPr lang="en-US" dirty="0"/>
              <a:t>Business Model</a:t>
            </a:r>
          </a:p>
          <a:p>
            <a:r>
              <a:rPr lang="en-US" dirty="0"/>
              <a:t>Problem Statement</a:t>
            </a:r>
          </a:p>
          <a:p>
            <a:r>
              <a:rPr lang="en-US" dirty="0"/>
              <a:t>Preparation</a:t>
            </a:r>
          </a:p>
          <a:p>
            <a:r>
              <a:rPr lang="en-US" dirty="0"/>
              <a:t>Dashboard</a:t>
            </a:r>
          </a:p>
          <a:p>
            <a:r>
              <a:rPr lang="en-US" dirty="0"/>
              <a:t>Insights &amp; Recommendations</a:t>
            </a:r>
          </a:p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B33E9-5728-FA5C-0AC2-27407C4E7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1720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DBA0D-C717-B16D-F1F6-BA5D8E09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5896" y="640080"/>
            <a:ext cx="5093208" cy="813816"/>
          </a:xfrm>
        </p:spPr>
        <p:txBody>
          <a:bodyPr/>
          <a:lstStyle/>
          <a:p>
            <a:r>
              <a:rPr lang="en-US" cap="none" dirty="0"/>
              <a:t>About Company</a:t>
            </a:r>
          </a:p>
        </p:txBody>
      </p:sp>
      <p:pic>
        <p:nvPicPr>
          <p:cNvPr id="14" name="Picture Placeholder 13" descr="Close up of abstract image">
            <a:extLst>
              <a:ext uri="{FF2B5EF4-FFF2-40B4-BE49-F238E27FC236}">
                <a16:creationId xmlns:a16="http://schemas.microsoft.com/office/drawing/2014/main" id="{B603978A-003D-ECA6-02D2-260C6A3BC3F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85" r="85"/>
          <a:stretch/>
        </p:blipFill>
        <p:spPr>
          <a:xfrm>
            <a:off x="832104" y="640080"/>
            <a:ext cx="4727448" cy="555955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82512" y="1591056"/>
            <a:ext cx="5349240" cy="4389120"/>
          </a:xfrm>
        </p:spPr>
        <p:txBody>
          <a:bodyPr anchor="t"/>
          <a:lstStyle/>
          <a:p>
            <a:r>
              <a:rPr lang="en-IN" sz="1800" dirty="0">
                <a:ea typeface="Roboto" panose="02000000000000000000" pitchFamily="2" charset="0"/>
                <a:cs typeface="Roboto" panose="02000000000000000000" pitchFamily="2" charset="0"/>
              </a:rPr>
              <a:t>           Atliq hardware is one of the leading electronic hardware manufacturing company, with broad product portfolio. They mainly sells their products through different channels like Retailer, Distributer or </a:t>
            </a:r>
            <a:r>
              <a:rPr lang="en-US" sz="1800" dirty="0">
                <a:ea typeface="Roboto" panose="02000000000000000000" pitchFamily="2" charset="0"/>
                <a:cs typeface="Roboto" panose="02000000000000000000" pitchFamily="2" charset="0"/>
              </a:rPr>
              <a:t>they sell directly by themselves. Their products are mainly categorized into 3 categories: </a:t>
            </a:r>
            <a:r>
              <a:rPr lang="en-US" sz="1800" b="1" dirty="0">
                <a:ea typeface="Calibri" panose="020F0502020204030204" pitchFamily="34" charset="0"/>
                <a:cs typeface="Calibri" panose="020F0502020204030204" pitchFamily="34" charset="0"/>
              </a:rPr>
              <a:t>P&amp;A</a:t>
            </a:r>
            <a:r>
              <a:rPr lang="en-US" sz="1800" dirty="0">
                <a:ea typeface="Roboto" panose="02000000000000000000" pitchFamily="2" charset="0"/>
                <a:cs typeface="Roboto" panose="02000000000000000000" pitchFamily="2" charset="0"/>
              </a:rPr>
              <a:t>(Peripherals &amp; Accessories), </a:t>
            </a:r>
            <a:r>
              <a:rPr lang="en-US" sz="1800" b="1" dirty="0">
                <a:ea typeface="Calibri" panose="020F0502020204030204" pitchFamily="34" charset="0"/>
                <a:cs typeface="Calibri" panose="020F0502020204030204" pitchFamily="34" charset="0"/>
              </a:rPr>
              <a:t>N&amp;S</a:t>
            </a:r>
            <a:r>
              <a:rPr lang="en-US" sz="1800" dirty="0">
                <a:ea typeface="Roboto" panose="02000000000000000000" pitchFamily="2" charset="0"/>
                <a:cs typeface="Roboto" panose="02000000000000000000" pitchFamily="2" charset="0"/>
              </a:rPr>
              <a:t> (Network &amp; Storage) and </a:t>
            </a:r>
            <a:r>
              <a:rPr lang="en-US" sz="1800" b="1" dirty="0">
                <a:ea typeface="Calibri" panose="020F0502020204030204" pitchFamily="34" charset="0"/>
                <a:cs typeface="Calibri" panose="020F0502020204030204" pitchFamily="34" charset="0"/>
              </a:rPr>
              <a:t>PCs</a:t>
            </a:r>
            <a:r>
              <a:rPr lang="en-US" sz="1800" dirty="0"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IN" dirty="0"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IN" sz="1800" dirty="0">
                <a:latin typeface="Avenir Next LT Pro" panose="020B0504020202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en-US" sz="1800" dirty="0">
                <a:latin typeface="Avenir Next LT Pro" panose="020B0504020202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 In this project, we will delve into the sales data of Atliq Hardware to uncover actionable insights that will drive sales growth and boost the company's revenue.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7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75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75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1576" y="667512"/>
            <a:ext cx="5093208" cy="576072"/>
          </a:xfrm>
        </p:spPr>
        <p:txBody>
          <a:bodyPr/>
          <a:lstStyle/>
          <a:p>
            <a:r>
              <a:rPr lang="en-US" cap="none" dirty="0"/>
              <a:t>Business Model</a:t>
            </a:r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1B2D159F-FD53-9798-757B-8B7CC9583069}"/>
              </a:ext>
            </a:extLst>
          </p:cNvPr>
          <p:cNvSpPr/>
          <p:nvPr/>
        </p:nvSpPr>
        <p:spPr>
          <a:xfrm>
            <a:off x="4294910" y="3001819"/>
            <a:ext cx="1620000" cy="1620000"/>
          </a:xfrm>
          <a:prstGeom prst="flowChartConnector">
            <a:avLst/>
          </a:prstGeom>
          <a:solidFill>
            <a:srgbClr val="EEEEE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7D0A49F3-870B-A7FB-3D80-A0D7CF51694C}"/>
              </a:ext>
            </a:extLst>
          </p:cNvPr>
          <p:cNvSpPr/>
          <p:nvPr/>
        </p:nvSpPr>
        <p:spPr>
          <a:xfrm>
            <a:off x="4491576" y="3181819"/>
            <a:ext cx="1260000" cy="1260000"/>
          </a:xfrm>
          <a:prstGeom prst="flowChartConnector">
            <a:avLst/>
          </a:prstGeom>
          <a:solidFill>
            <a:schemeClr val="bg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1691B92-31F8-8021-8389-E072E5A20301}"/>
              </a:ext>
            </a:extLst>
          </p:cNvPr>
          <p:cNvSpPr/>
          <p:nvPr/>
        </p:nvSpPr>
        <p:spPr>
          <a:xfrm>
            <a:off x="6582825" y="2365434"/>
            <a:ext cx="1607127" cy="369455"/>
          </a:xfrm>
          <a:prstGeom prst="roundRect">
            <a:avLst>
              <a:gd name="adj" fmla="val 50000"/>
            </a:avLst>
          </a:prstGeom>
          <a:solidFill>
            <a:srgbClr val="FAD7A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dirty="0">
                <a:solidFill>
                  <a:schemeClr val="tx1"/>
                </a:solidFill>
              </a:rPr>
              <a:t>Retail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7CEE964-CA81-AC32-236C-CE68164FD944}"/>
              </a:ext>
            </a:extLst>
          </p:cNvPr>
          <p:cNvSpPr/>
          <p:nvPr/>
        </p:nvSpPr>
        <p:spPr>
          <a:xfrm>
            <a:off x="6582825" y="3627091"/>
            <a:ext cx="1607127" cy="369455"/>
          </a:xfrm>
          <a:prstGeom prst="roundRect">
            <a:avLst>
              <a:gd name="adj" fmla="val 50000"/>
            </a:avLst>
          </a:prstGeom>
          <a:solidFill>
            <a:srgbClr val="FAD7A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Direct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EE0A771-F0E4-1A37-38BF-D2310D903338}"/>
              </a:ext>
            </a:extLst>
          </p:cNvPr>
          <p:cNvSpPr/>
          <p:nvPr/>
        </p:nvSpPr>
        <p:spPr>
          <a:xfrm>
            <a:off x="6582825" y="4878987"/>
            <a:ext cx="1607127" cy="369455"/>
          </a:xfrm>
          <a:prstGeom prst="roundRect">
            <a:avLst>
              <a:gd name="adj" fmla="val 50000"/>
            </a:avLst>
          </a:prstGeom>
          <a:solidFill>
            <a:srgbClr val="FAD7A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Distributer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194DA76-C501-FD24-E413-0BFE5FD1CF50}"/>
              </a:ext>
            </a:extLst>
          </p:cNvPr>
          <p:cNvSpPr/>
          <p:nvPr/>
        </p:nvSpPr>
        <p:spPr>
          <a:xfrm>
            <a:off x="9813632" y="2119685"/>
            <a:ext cx="1031151" cy="369455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200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512CC29-CBFD-925C-D434-806B2EB4D5B4}"/>
              </a:ext>
            </a:extLst>
          </p:cNvPr>
          <p:cNvSpPr/>
          <p:nvPr/>
        </p:nvSpPr>
        <p:spPr>
          <a:xfrm>
            <a:off x="9813633" y="2577870"/>
            <a:ext cx="1031149" cy="423949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C2D66B-0541-25EE-4708-18CC804A3D10}"/>
              </a:ext>
            </a:extLst>
          </p:cNvPr>
          <p:cNvSpPr/>
          <p:nvPr/>
        </p:nvSpPr>
        <p:spPr>
          <a:xfrm>
            <a:off x="9822758" y="3383976"/>
            <a:ext cx="1022024" cy="369455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50" dirty="0">
                <a:solidFill>
                  <a:schemeClr val="tx1"/>
                </a:solidFill>
              </a:rPr>
              <a:t>Atliq   Exclusive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FDD0019-7978-281A-541C-83623AB835F9}"/>
              </a:ext>
            </a:extLst>
          </p:cNvPr>
          <p:cNvSpPr/>
          <p:nvPr/>
        </p:nvSpPr>
        <p:spPr>
          <a:xfrm>
            <a:off x="9822758" y="3873433"/>
            <a:ext cx="1022024" cy="369455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>
                <a:solidFill>
                  <a:schemeClr val="tx1"/>
                </a:solidFill>
              </a:rPr>
              <a:t>Atliq </a:t>
            </a:r>
          </a:p>
          <a:p>
            <a:pPr algn="ctr"/>
            <a:r>
              <a:rPr lang="en-IN" sz="1100" dirty="0">
                <a:solidFill>
                  <a:schemeClr val="tx1"/>
                </a:solidFill>
              </a:rPr>
              <a:t>E-Store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19B52A1-3665-90D2-CA21-082F8D72A5A4}"/>
              </a:ext>
            </a:extLst>
          </p:cNvPr>
          <p:cNvSpPr/>
          <p:nvPr/>
        </p:nvSpPr>
        <p:spPr>
          <a:xfrm>
            <a:off x="9813632" y="4878311"/>
            <a:ext cx="1031150" cy="369455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NEPTUNE</a:t>
            </a: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8B4D3FCB-54B7-51B5-16A1-AA04515414F9}"/>
              </a:ext>
            </a:extLst>
          </p:cNvPr>
          <p:cNvSpPr/>
          <p:nvPr/>
        </p:nvSpPr>
        <p:spPr>
          <a:xfrm>
            <a:off x="5014910" y="3091819"/>
            <a:ext cx="180000" cy="180000"/>
          </a:xfrm>
          <a:prstGeom prst="flowChartConnector">
            <a:avLst/>
          </a:prstGeom>
          <a:gradFill>
            <a:gsLst>
              <a:gs pos="0">
                <a:srgbClr val="002060"/>
              </a:gs>
              <a:gs pos="48000">
                <a:srgbClr val="1B0C2E">
                  <a:alpha val="60000"/>
                </a:srgbClr>
              </a:gs>
              <a:gs pos="100000">
                <a:srgbClr val="1B0C2E">
                  <a:alpha val="4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F0BE02D9-9A99-A98B-D47B-F1FE1B114603}"/>
              </a:ext>
            </a:extLst>
          </p:cNvPr>
          <p:cNvSpPr/>
          <p:nvPr/>
        </p:nvSpPr>
        <p:spPr>
          <a:xfrm>
            <a:off x="5661576" y="3721818"/>
            <a:ext cx="180000" cy="180000"/>
          </a:xfrm>
          <a:prstGeom prst="flowChartConnector">
            <a:avLst/>
          </a:prstGeom>
          <a:gradFill>
            <a:gsLst>
              <a:gs pos="0">
                <a:srgbClr val="002060"/>
              </a:gs>
              <a:gs pos="48000">
                <a:srgbClr val="1B0C2E">
                  <a:alpha val="60000"/>
                </a:srgbClr>
              </a:gs>
              <a:gs pos="100000">
                <a:srgbClr val="1B0C2E">
                  <a:alpha val="4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B4DD0DAC-F662-E72C-D192-93A31F734E6C}"/>
              </a:ext>
            </a:extLst>
          </p:cNvPr>
          <p:cNvSpPr/>
          <p:nvPr/>
        </p:nvSpPr>
        <p:spPr>
          <a:xfrm>
            <a:off x="5014910" y="4351819"/>
            <a:ext cx="180000" cy="180000"/>
          </a:xfrm>
          <a:prstGeom prst="flowChartConnector">
            <a:avLst/>
          </a:prstGeom>
          <a:gradFill>
            <a:gsLst>
              <a:gs pos="0">
                <a:srgbClr val="002060"/>
              </a:gs>
              <a:gs pos="48000">
                <a:srgbClr val="1B0C2E">
                  <a:alpha val="60000"/>
                </a:srgbClr>
              </a:gs>
              <a:gs pos="100000">
                <a:srgbClr val="1B0C2E">
                  <a:alpha val="4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6E27F0-F4E1-8632-EFC0-1F97A43B06ED}"/>
              </a:ext>
            </a:extLst>
          </p:cNvPr>
          <p:cNvCxnSpPr>
            <a:cxnSpLocks/>
            <a:stCxn id="16" idx="7"/>
          </p:cNvCxnSpPr>
          <p:nvPr/>
        </p:nvCxnSpPr>
        <p:spPr>
          <a:xfrm flipV="1">
            <a:off x="5168550" y="2550161"/>
            <a:ext cx="779692" cy="5680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3873A7-937A-5B87-160E-0AD176DE8672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5948242" y="2550161"/>
            <a:ext cx="634583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CB51105-AF71-A851-B8B9-EEAF9928F399}"/>
              </a:ext>
            </a:extLst>
          </p:cNvPr>
          <p:cNvCxnSpPr>
            <a:stCxn id="17" idx="6"/>
            <a:endCxn id="8" idx="1"/>
          </p:cNvCxnSpPr>
          <p:nvPr/>
        </p:nvCxnSpPr>
        <p:spPr>
          <a:xfrm>
            <a:off x="5841576" y="3811818"/>
            <a:ext cx="741249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DF71E92-65BA-1111-4084-FB69252E584F}"/>
              </a:ext>
            </a:extLst>
          </p:cNvPr>
          <p:cNvCxnSpPr>
            <a:cxnSpLocks/>
            <a:stCxn id="18" idx="5"/>
          </p:cNvCxnSpPr>
          <p:nvPr/>
        </p:nvCxnSpPr>
        <p:spPr>
          <a:xfrm>
            <a:off x="5168550" y="4505459"/>
            <a:ext cx="746360" cy="5582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A8EF484-7F81-73C3-2AF6-674BBFAD0642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924039" y="5063039"/>
            <a:ext cx="658786" cy="67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Flowchart: Connector 34">
            <a:extLst>
              <a:ext uri="{FF2B5EF4-FFF2-40B4-BE49-F238E27FC236}">
                <a16:creationId xmlns:a16="http://schemas.microsoft.com/office/drawing/2014/main" id="{CD5A4F92-97EE-F49C-74BB-F36DDC79B235}"/>
              </a:ext>
            </a:extLst>
          </p:cNvPr>
          <p:cNvSpPr/>
          <p:nvPr/>
        </p:nvSpPr>
        <p:spPr>
          <a:xfrm>
            <a:off x="8068107" y="2442161"/>
            <a:ext cx="216000" cy="216000"/>
          </a:xfrm>
          <a:prstGeom prst="flowChartConnector">
            <a:avLst/>
          </a:prstGeom>
          <a:solidFill>
            <a:schemeClr val="bg1"/>
          </a:solidFill>
          <a:ln>
            <a:solidFill>
              <a:srgbClr val="20E5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Flowchart: Connector 35">
            <a:extLst>
              <a:ext uri="{FF2B5EF4-FFF2-40B4-BE49-F238E27FC236}">
                <a16:creationId xmlns:a16="http://schemas.microsoft.com/office/drawing/2014/main" id="{7D437A76-6BDC-7AE7-FA26-345CFAC5398A}"/>
              </a:ext>
            </a:extLst>
          </p:cNvPr>
          <p:cNvSpPr/>
          <p:nvPr/>
        </p:nvSpPr>
        <p:spPr>
          <a:xfrm>
            <a:off x="8068107" y="3704837"/>
            <a:ext cx="216000" cy="216000"/>
          </a:xfrm>
          <a:prstGeom prst="flowChartConnector">
            <a:avLst/>
          </a:prstGeom>
          <a:solidFill>
            <a:schemeClr val="bg1"/>
          </a:solidFill>
          <a:ln>
            <a:solidFill>
              <a:srgbClr val="20E5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Flowchart: Connector 36">
            <a:extLst>
              <a:ext uri="{FF2B5EF4-FFF2-40B4-BE49-F238E27FC236}">
                <a16:creationId xmlns:a16="http://schemas.microsoft.com/office/drawing/2014/main" id="{BBF203A5-0E11-B812-7C10-D41A1DF585ED}"/>
              </a:ext>
            </a:extLst>
          </p:cNvPr>
          <p:cNvSpPr/>
          <p:nvPr/>
        </p:nvSpPr>
        <p:spPr>
          <a:xfrm>
            <a:off x="8068107" y="4955714"/>
            <a:ext cx="216000" cy="216000"/>
          </a:xfrm>
          <a:prstGeom prst="flowChartConnector">
            <a:avLst/>
          </a:prstGeom>
          <a:solidFill>
            <a:schemeClr val="bg1"/>
          </a:solidFill>
          <a:ln>
            <a:solidFill>
              <a:srgbClr val="20E5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50568CA-C652-E0F8-3937-6A90A87A7F36}"/>
              </a:ext>
            </a:extLst>
          </p:cNvPr>
          <p:cNvCxnSpPr>
            <a:cxnSpLocks/>
            <a:stCxn id="35" idx="7"/>
          </p:cNvCxnSpPr>
          <p:nvPr/>
        </p:nvCxnSpPr>
        <p:spPr>
          <a:xfrm flipV="1">
            <a:off x="8252475" y="2304412"/>
            <a:ext cx="337343" cy="1693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A3DC36A-D389-49BA-4639-C016400E82B7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589818" y="2304413"/>
            <a:ext cx="122381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ACDAB52-516A-3926-76A7-5327487CAB49}"/>
              </a:ext>
            </a:extLst>
          </p:cNvPr>
          <p:cNvCxnSpPr>
            <a:cxnSpLocks/>
          </p:cNvCxnSpPr>
          <p:nvPr/>
        </p:nvCxnSpPr>
        <p:spPr>
          <a:xfrm flipV="1">
            <a:off x="8261601" y="3584660"/>
            <a:ext cx="337343" cy="1693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7A60849-DE8A-B94F-6477-645B71E02DAF}"/>
              </a:ext>
            </a:extLst>
          </p:cNvPr>
          <p:cNvCxnSpPr>
            <a:cxnSpLocks/>
          </p:cNvCxnSpPr>
          <p:nvPr/>
        </p:nvCxnSpPr>
        <p:spPr>
          <a:xfrm>
            <a:off x="8598944" y="3584661"/>
            <a:ext cx="122381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B29F966-DBA0-F576-6E50-D0776EC5DCA1}"/>
              </a:ext>
            </a:extLst>
          </p:cNvPr>
          <p:cNvCxnSpPr>
            <a:cxnSpLocks/>
            <a:stCxn id="37" idx="6"/>
          </p:cNvCxnSpPr>
          <p:nvPr/>
        </p:nvCxnSpPr>
        <p:spPr>
          <a:xfrm>
            <a:off x="8284107" y="5063714"/>
            <a:ext cx="1520396" cy="91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417044A-C6A5-998A-DC39-17406CADD291}"/>
              </a:ext>
            </a:extLst>
          </p:cNvPr>
          <p:cNvCxnSpPr>
            <a:cxnSpLocks/>
            <a:stCxn id="36" idx="5"/>
          </p:cNvCxnSpPr>
          <p:nvPr/>
        </p:nvCxnSpPr>
        <p:spPr>
          <a:xfrm>
            <a:off x="8252475" y="3889205"/>
            <a:ext cx="346468" cy="1680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9D8EF0E-7113-BD71-8D46-D994172389DB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8598943" y="4058161"/>
            <a:ext cx="122381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858489C-1400-F466-271F-A08CBA7647E9}"/>
              </a:ext>
            </a:extLst>
          </p:cNvPr>
          <p:cNvCxnSpPr/>
          <p:nvPr/>
        </p:nvCxnSpPr>
        <p:spPr>
          <a:xfrm>
            <a:off x="8261604" y="2637669"/>
            <a:ext cx="346469" cy="1376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5774ADE-8E45-6AEC-0E6A-9F42F6E86379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8589815" y="2775352"/>
            <a:ext cx="1223818" cy="144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C8539442-3EFA-72A2-3634-92DC0D522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652" y="3444237"/>
            <a:ext cx="740927" cy="72505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427471F1-F11A-A44B-C980-C61D6630D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040" y="2191040"/>
            <a:ext cx="866330" cy="270319"/>
          </a:xfrm>
          <a:prstGeom prst="rect">
            <a:avLst/>
          </a:prstGeom>
          <a:noFill/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4B083CAF-39D9-5F5F-D7B2-98D6C6936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6040" y="2637669"/>
            <a:ext cx="866330" cy="30039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2F8BC536-7E47-83A2-8BE4-68351071F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101" y="3373287"/>
            <a:ext cx="216000" cy="211373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ACC3C73-54F3-E962-924F-CA4320026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101" y="3888022"/>
            <a:ext cx="218789" cy="21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25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75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25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75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250"/>
                            </p:stCondLst>
                            <p:childTnLst>
                              <p:par>
                                <p:cTn id="9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750"/>
                            </p:stCondLst>
                            <p:childTnLst>
                              <p:par>
                                <p:cTn id="10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00"/>
                            </p:stCondLst>
                            <p:childTnLst>
                              <p:par>
                                <p:cTn id="1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00"/>
                            </p:stCondLst>
                            <p:childTnLst>
                              <p:par>
                                <p:cTn id="1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500"/>
                            </p:stCondLst>
                            <p:childTnLst>
                              <p:par>
                                <p:cTn id="1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000"/>
                            </p:stCondLst>
                            <p:childTnLst>
                              <p:par>
                                <p:cTn id="1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500"/>
                            </p:stCondLst>
                            <p:childTnLst>
                              <p:par>
                                <p:cTn id="1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35" grpId="0" animBg="1"/>
      <p:bldP spid="36" grpId="0" animBg="1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8A5B3AF-8D23-A262-5D3D-6AC10DC686E4}"/>
              </a:ext>
            </a:extLst>
          </p:cNvPr>
          <p:cNvSpPr txBox="1"/>
          <p:nvPr/>
        </p:nvSpPr>
        <p:spPr>
          <a:xfrm>
            <a:off x="3192049" y="566962"/>
            <a:ext cx="5354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+mj-lt"/>
              </a:rPr>
              <a:t>Dashboard Overview</a:t>
            </a:r>
          </a:p>
        </p:txBody>
      </p:sp>
      <p:sp>
        <p:nvSpPr>
          <p:cNvPr id="32" name="Arrow: Pentagon 31">
            <a:extLst>
              <a:ext uri="{FF2B5EF4-FFF2-40B4-BE49-F238E27FC236}">
                <a16:creationId xmlns:a16="http://schemas.microsoft.com/office/drawing/2014/main" id="{144F1725-3617-5A1B-D605-0D970718F1DE}"/>
              </a:ext>
            </a:extLst>
          </p:cNvPr>
          <p:cNvSpPr/>
          <p:nvPr/>
        </p:nvSpPr>
        <p:spPr>
          <a:xfrm flipH="1">
            <a:off x="3550709" y="1697155"/>
            <a:ext cx="2016000" cy="612000"/>
          </a:xfrm>
          <a:prstGeom prst="homePlate">
            <a:avLst>
              <a:gd name="adj" fmla="val 57042"/>
            </a:avLst>
          </a:prstGeom>
          <a:gradFill>
            <a:gsLst>
              <a:gs pos="0">
                <a:srgbClr val="CCCCCC">
                  <a:alpha val="20000"/>
                </a:srgbClr>
              </a:gs>
              <a:gs pos="55000">
                <a:srgbClr val="CCCCCC">
                  <a:alpha val="50000"/>
                </a:srgbClr>
              </a:gs>
              <a:gs pos="100000">
                <a:srgbClr val="CCCCC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>
              <a:latin typeface="Bahnschrift SemiBold SemiConden" panose="020B0502040204020203" pitchFamily="34" charset="0"/>
            </a:endParaRPr>
          </a:p>
        </p:txBody>
      </p:sp>
      <p:sp>
        <p:nvSpPr>
          <p:cNvPr id="37" name="Right Triangle 36">
            <a:extLst>
              <a:ext uri="{FF2B5EF4-FFF2-40B4-BE49-F238E27FC236}">
                <a16:creationId xmlns:a16="http://schemas.microsoft.com/office/drawing/2014/main" id="{DBB35F86-C0BA-444B-3F7C-1FB6DCFB246A}"/>
              </a:ext>
            </a:extLst>
          </p:cNvPr>
          <p:cNvSpPr/>
          <p:nvPr/>
        </p:nvSpPr>
        <p:spPr>
          <a:xfrm>
            <a:off x="5566709" y="1694097"/>
            <a:ext cx="612000" cy="612000"/>
          </a:xfrm>
          <a:prstGeom prst="rtTriangle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>
              <a:latin typeface="Bahnschrift SemiBold SemiConden" panose="020B0502040204020203" pitchFamily="34" charset="0"/>
            </a:endParaRPr>
          </a:p>
        </p:txBody>
      </p:sp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BDAC2684-561F-D0AD-C3D6-BF49807011CB}"/>
              </a:ext>
            </a:extLst>
          </p:cNvPr>
          <p:cNvSpPr/>
          <p:nvPr/>
        </p:nvSpPr>
        <p:spPr>
          <a:xfrm flipV="1">
            <a:off x="5566709" y="2308741"/>
            <a:ext cx="612000" cy="612000"/>
          </a:xfrm>
          <a:prstGeom prst="rtTriangle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400" dirty="0">
              <a:latin typeface="Bahnschrift SemiBold SemiConden" panose="020B0502040204020203" pitchFamily="34" charset="0"/>
            </a:endParaRPr>
          </a:p>
        </p:txBody>
      </p:sp>
      <p:sp>
        <p:nvSpPr>
          <p:cNvPr id="39" name="Arrow: Pentagon 38">
            <a:extLst>
              <a:ext uri="{FF2B5EF4-FFF2-40B4-BE49-F238E27FC236}">
                <a16:creationId xmlns:a16="http://schemas.microsoft.com/office/drawing/2014/main" id="{1F40BB32-5A29-135C-FAF5-C9A162EB64FB}"/>
              </a:ext>
            </a:extLst>
          </p:cNvPr>
          <p:cNvSpPr/>
          <p:nvPr/>
        </p:nvSpPr>
        <p:spPr>
          <a:xfrm flipH="1">
            <a:off x="3550710" y="3025760"/>
            <a:ext cx="2016000" cy="612000"/>
          </a:xfrm>
          <a:prstGeom prst="homePlate">
            <a:avLst>
              <a:gd name="adj" fmla="val 57042"/>
            </a:avLst>
          </a:prstGeom>
          <a:gradFill>
            <a:gsLst>
              <a:gs pos="0">
                <a:srgbClr val="CCCCCC">
                  <a:alpha val="20000"/>
                </a:srgbClr>
              </a:gs>
              <a:gs pos="55000">
                <a:srgbClr val="CCCCCC">
                  <a:alpha val="50000"/>
                </a:srgbClr>
              </a:gs>
              <a:gs pos="100000">
                <a:srgbClr val="CCCCC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>
              <a:latin typeface="Bahnschrift SemiBold SemiConden" panose="020B0502040204020203" pitchFamily="34" charset="0"/>
            </a:endParaRPr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4B6354C9-64A6-CFB9-D897-66EBF8698E37}"/>
              </a:ext>
            </a:extLst>
          </p:cNvPr>
          <p:cNvSpPr/>
          <p:nvPr/>
        </p:nvSpPr>
        <p:spPr>
          <a:xfrm>
            <a:off x="5566710" y="3027150"/>
            <a:ext cx="612000" cy="612000"/>
          </a:xfrm>
          <a:prstGeom prst="rtTriangle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>
              <a:latin typeface="Bahnschrift SemiBold SemiConden" panose="020B0502040204020203" pitchFamily="34" charset="0"/>
            </a:endParaRPr>
          </a:p>
        </p:txBody>
      </p:sp>
      <p:sp>
        <p:nvSpPr>
          <p:cNvPr id="41" name="Arrow: Pentagon 40">
            <a:extLst>
              <a:ext uri="{FF2B5EF4-FFF2-40B4-BE49-F238E27FC236}">
                <a16:creationId xmlns:a16="http://schemas.microsoft.com/office/drawing/2014/main" id="{88696877-E95C-6B71-E2FF-C57AEE733418}"/>
              </a:ext>
            </a:extLst>
          </p:cNvPr>
          <p:cNvSpPr/>
          <p:nvPr/>
        </p:nvSpPr>
        <p:spPr>
          <a:xfrm>
            <a:off x="6178709" y="2364252"/>
            <a:ext cx="2016816" cy="612000"/>
          </a:xfrm>
          <a:prstGeom prst="homePlate">
            <a:avLst>
              <a:gd name="adj" fmla="val 57042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2" name="Right Triangle 41">
            <a:extLst>
              <a:ext uri="{FF2B5EF4-FFF2-40B4-BE49-F238E27FC236}">
                <a16:creationId xmlns:a16="http://schemas.microsoft.com/office/drawing/2014/main" id="{7862DE56-C1E4-835B-F476-DE7718E0E5CD}"/>
              </a:ext>
            </a:extLst>
          </p:cNvPr>
          <p:cNvSpPr/>
          <p:nvPr/>
        </p:nvSpPr>
        <p:spPr>
          <a:xfrm flipH="1">
            <a:off x="5566709" y="2367969"/>
            <a:ext cx="612000" cy="612000"/>
          </a:xfrm>
          <a:prstGeom prst="rtTriangl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3" name="Right Triangle 42">
            <a:extLst>
              <a:ext uri="{FF2B5EF4-FFF2-40B4-BE49-F238E27FC236}">
                <a16:creationId xmlns:a16="http://schemas.microsoft.com/office/drawing/2014/main" id="{7F06F4A6-3E09-0DCC-BBA1-3DEC341C8422}"/>
              </a:ext>
            </a:extLst>
          </p:cNvPr>
          <p:cNvSpPr/>
          <p:nvPr/>
        </p:nvSpPr>
        <p:spPr>
          <a:xfrm flipH="1" flipV="1">
            <a:off x="5566709" y="2983687"/>
            <a:ext cx="612000" cy="612000"/>
          </a:xfrm>
          <a:prstGeom prst="rtTriangl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40A52DDD-B291-FA3C-263D-DE8B32B4F1BA}"/>
              </a:ext>
            </a:extLst>
          </p:cNvPr>
          <p:cNvSpPr/>
          <p:nvPr/>
        </p:nvSpPr>
        <p:spPr>
          <a:xfrm flipV="1">
            <a:off x="5576023" y="3634333"/>
            <a:ext cx="612000" cy="612000"/>
          </a:xfrm>
          <a:prstGeom prst="rtTriangle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400" dirty="0">
              <a:latin typeface="Bahnschrift SemiBold SemiConden" panose="020B0502040204020203" pitchFamily="34" charset="0"/>
            </a:endParaRPr>
          </a:p>
        </p:txBody>
      </p:sp>
      <p:sp>
        <p:nvSpPr>
          <p:cNvPr id="45" name="Arrow: Pentagon 44">
            <a:extLst>
              <a:ext uri="{FF2B5EF4-FFF2-40B4-BE49-F238E27FC236}">
                <a16:creationId xmlns:a16="http://schemas.microsoft.com/office/drawing/2014/main" id="{6B4AE4B2-DF40-70DD-135D-D891FD6523E5}"/>
              </a:ext>
            </a:extLst>
          </p:cNvPr>
          <p:cNvSpPr/>
          <p:nvPr/>
        </p:nvSpPr>
        <p:spPr>
          <a:xfrm>
            <a:off x="6179526" y="3694532"/>
            <a:ext cx="2016000" cy="612001"/>
          </a:xfrm>
          <a:prstGeom prst="homePlate">
            <a:avLst>
              <a:gd name="adj" fmla="val 57042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70CCD055-3BE7-1B28-04D5-0EC18C2CFCB3}"/>
              </a:ext>
            </a:extLst>
          </p:cNvPr>
          <p:cNvSpPr/>
          <p:nvPr/>
        </p:nvSpPr>
        <p:spPr>
          <a:xfrm flipH="1">
            <a:off x="5566709" y="3694534"/>
            <a:ext cx="612000" cy="612001"/>
          </a:xfrm>
          <a:prstGeom prst="rtTriangl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7CE76B6-D355-F82C-AB4D-5298D7ACA2DE}"/>
              </a:ext>
            </a:extLst>
          </p:cNvPr>
          <p:cNvSpPr/>
          <p:nvPr/>
        </p:nvSpPr>
        <p:spPr>
          <a:xfrm flipH="1" flipV="1">
            <a:off x="5566709" y="4957180"/>
            <a:ext cx="615276" cy="1732389"/>
          </a:xfrm>
          <a:prstGeom prst="rect">
            <a:avLst/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8" name="Arrow: Pentagon 47">
            <a:extLst>
              <a:ext uri="{FF2B5EF4-FFF2-40B4-BE49-F238E27FC236}">
                <a16:creationId xmlns:a16="http://schemas.microsoft.com/office/drawing/2014/main" id="{7FACA460-7C8C-1643-AF13-88650E0FE446}"/>
              </a:ext>
            </a:extLst>
          </p:cNvPr>
          <p:cNvSpPr/>
          <p:nvPr/>
        </p:nvSpPr>
        <p:spPr>
          <a:xfrm flipH="1">
            <a:off x="3552051" y="4345181"/>
            <a:ext cx="2016000" cy="612000"/>
          </a:xfrm>
          <a:prstGeom prst="homePlate">
            <a:avLst>
              <a:gd name="adj" fmla="val 57042"/>
            </a:avLst>
          </a:prstGeom>
          <a:gradFill>
            <a:gsLst>
              <a:gs pos="0">
                <a:srgbClr val="CCCCCC">
                  <a:alpha val="20000"/>
                </a:srgbClr>
              </a:gs>
              <a:gs pos="55000">
                <a:srgbClr val="CCCCCC">
                  <a:alpha val="50000"/>
                </a:srgbClr>
              </a:gs>
              <a:gs pos="100000">
                <a:srgbClr val="CCCCC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>
              <a:latin typeface="Bahnschrift SemiBold SemiConden" panose="020B0502040204020203" pitchFamily="34" charset="0"/>
            </a:endParaRPr>
          </a:p>
        </p:txBody>
      </p:sp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C87E4FCA-C39F-D74A-06F8-DD98AABE072E}"/>
              </a:ext>
            </a:extLst>
          </p:cNvPr>
          <p:cNvSpPr/>
          <p:nvPr/>
        </p:nvSpPr>
        <p:spPr>
          <a:xfrm>
            <a:off x="5569985" y="4345181"/>
            <a:ext cx="612000" cy="612000"/>
          </a:xfrm>
          <a:prstGeom prst="rtTriangle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>
              <a:latin typeface="Bahnschrift SemiBold SemiConden" panose="020B0502040204020203" pitchFamily="34" charset="0"/>
            </a:endParaRPr>
          </a:p>
        </p:txBody>
      </p:sp>
      <p:sp>
        <p:nvSpPr>
          <p:cNvPr id="50" name="Right Triangle 49">
            <a:extLst>
              <a:ext uri="{FF2B5EF4-FFF2-40B4-BE49-F238E27FC236}">
                <a16:creationId xmlns:a16="http://schemas.microsoft.com/office/drawing/2014/main" id="{DF9DE008-067B-9008-0FAC-6C486EB39686}"/>
              </a:ext>
            </a:extLst>
          </p:cNvPr>
          <p:cNvSpPr/>
          <p:nvPr/>
        </p:nvSpPr>
        <p:spPr>
          <a:xfrm flipH="1" flipV="1">
            <a:off x="5573853" y="4306821"/>
            <a:ext cx="612000" cy="612000"/>
          </a:xfrm>
          <a:prstGeom prst="rtTriangl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3F8B4D60-E8F1-4CF3-CE67-6CD4B750CB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79233" y="3115759"/>
            <a:ext cx="432001" cy="432001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15893A3-607C-F66B-9EFE-FE808B589C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975774" y="3784531"/>
            <a:ext cx="432001" cy="43200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1134D3B0-80C6-CAF8-5219-C20583E4A2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379233" y="4435180"/>
            <a:ext cx="432001" cy="432001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54DBA0DC-4961-F783-E6EF-C63A5306BAF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971116" y="2454251"/>
            <a:ext cx="432001" cy="432001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81D80CA2-D638-DCC2-5B73-D6E284735E4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79233" y="1784096"/>
            <a:ext cx="432001" cy="432001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7EF6443-6DE7-713D-1A07-62E37870937E}"/>
              </a:ext>
            </a:extLst>
          </p:cNvPr>
          <p:cNvSpPr txBox="1"/>
          <p:nvPr/>
        </p:nvSpPr>
        <p:spPr>
          <a:xfrm>
            <a:off x="126744" y="1591429"/>
            <a:ext cx="321815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IN" sz="1400" b="1" i="0" dirty="0">
                <a:effectLst/>
                <a:latin typeface="Lora" pitchFamily="2" charset="0"/>
              </a:rPr>
              <a:t>Finance</a:t>
            </a:r>
            <a:endParaRPr lang="en-US" sz="1400" b="1" i="0" dirty="0">
              <a:effectLst/>
              <a:latin typeface="Lora" pitchFamily="2" charset="0"/>
            </a:endParaRPr>
          </a:p>
          <a:p>
            <a:pPr algn="r">
              <a:spcAft>
                <a:spcPts val="600"/>
              </a:spcAft>
            </a:pPr>
            <a:r>
              <a:rPr lang="en-US" sz="1200" b="0" i="0" dirty="0">
                <a:effectLst/>
                <a:latin typeface="Lora" pitchFamily="2" charset="0"/>
              </a:rPr>
              <a:t>Get  P &amp; L statement for any customer,  product / country or aggregation of the above over any time period and More...</a:t>
            </a:r>
            <a:endParaRPr lang="en-IN" sz="1200" dirty="0">
              <a:latin typeface="Lora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FDDEF0-A4F2-348F-204B-D5B757E224C2}"/>
              </a:ext>
            </a:extLst>
          </p:cNvPr>
          <p:cNvSpPr txBox="1"/>
          <p:nvPr/>
        </p:nvSpPr>
        <p:spPr>
          <a:xfrm>
            <a:off x="150905" y="2886252"/>
            <a:ext cx="3218157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I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ora" pitchFamily="2" charset="0"/>
              </a:rPr>
              <a:t>Marketing</a:t>
            </a:r>
            <a:endParaRPr lang="en-IN" sz="1400" b="1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Lora" pitchFamily="2" charset="0"/>
            </a:endParaRPr>
          </a:p>
          <a:p>
            <a:pPr algn="r">
              <a:spcAft>
                <a:spcPts val="600"/>
              </a:spcAft>
            </a:pPr>
            <a:r>
              <a:rPr lang="en-US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Lora" pitchFamily="2" charset="0"/>
              </a:rPr>
              <a:t>Analyze the performance of products over key metrics like Net Sales, Gross Margin and view the same in profitability / Growth matrix.</a:t>
            </a:r>
            <a:endParaRPr lang="en-IN" sz="1200" dirty="0">
              <a:solidFill>
                <a:schemeClr val="tx1">
                  <a:lumMod val="75000"/>
                  <a:lumOff val="25000"/>
                </a:schemeClr>
              </a:solidFill>
              <a:latin typeface="Lora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CBD35B7-9546-5D73-59E1-6E45DFBA3B1B}"/>
              </a:ext>
            </a:extLst>
          </p:cNvPr>
          <p:cNvSpPr txBox="1"/>
          <p:nvPr/>
        </p:nvSpPr>
        <p:spPr>
          <a:xfrm>
            <a:off x="8394984" y="2153121"/>
            <a:ext cx="3040596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I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ora" pitchFamily="2" charset="0"/>
              </a:rPr>
              <a:t>Sales</a:t>
            </a:r>
            <a:endParaRPr lang="en-IN" sz="1400" b="1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Lora" pitchFamily="2" charset="0"/>
            </a:endParaRPr>
          </a:p>
          <a:p>
            <a:pPr>
              <a:spcAft>
                <a:spcPts val="600"/>
              </a:spcAft>
            </a:pPr>
            <a:r>
              <a:rPr lang="en-US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Lora" pitchFamily="2" charset="0"/>
              </a:rPr>
              <a:t>Analyze the performance customers over key metrics like Net Sales, Gross Margin and view the same in profitability / Growth matrix.</a:t>
            </a:r>
            <a:endParaRPr lang="en-IN" sz="1200" dirty="0">
              <a:solidFill>
                <a:schemeClr val="tx1">
                  <a:lumMod val="75000"/>
                  <a:lumOff val="25000"/>
                </a:schemeClr>
              </a:solidFill>
              <a:latin typeface="Lora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8C2EE89-9935-9B63-DB54-BA05AE2EBD6A}"/>
              </a:ext>
            </a:extLst>
          </p:cNvPr>
          <p:cNvSpPr txBox="1"/>
          <p:nvPr/>
        </p:nvSpPr>
        <p:spPr>
          <a:xfrm>
            <a:off x="8392814" y="3562295"/>
            <a:ext cx="274093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I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ora" pitchFamily="2" charset="0"/>
              </a:rPr>
              <a:t>Supply Chain</a:t>
            </a:r>
            <a:endParaRPr lang="en-IN" sz="1400" b="1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Lora" pitchFamily="2" charset="0"/>
            </a:endParaRPr>
          </a:p>
          <a:p>
            <a:pPr>
              <a:spcAft>
                <a:spcPts val="600"/>
              </a:spcAft>
            </a:pPr>
            <a:r>
              <a:rPr lang="en-US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Lora" pitchFamily="2" charset="0"/>
              </a:rPr>
              <a:t>Get Forecast Accuracy, Net Error and risk profile for product, segment, category, customer etc.</a:t>
            </a:r>
            <a:endParaRPr lang="en-IN" sz="1200" dirty="0">
              <a:solidFill>
                <a:schemeClr val="tx1">
                  <a:lumMod val="75000"/>
                  <a:lumOff val="25000"/>
                </a:schemeClr>
              </a:solidFill>
              <a:latin typeface="Lora" pitchFamily="2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E7EB87F-6898-191D-8212-0F1948883573}"/>
              </a:ext>
            </a:extLst>
          </p:cNvPr>
          <p:cNvSpPr txBox="1"/>
          <p:nvPr/>
        </p:nvSpPr>
        <p:spPr>
          <a:xfrm>
            <a:off x="322645" y="4251983"/>
            <a:ext cx="302225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IN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Lora" pitchFamily="2" charset="0"/>
              </a:rPr>
              <a:t>Ex</a:t>
            </a:r>
            <a:r>
              <a:rPr lang="en-I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ora" pitchFamily="2" charset="0"/>
              </a:rPr>
              <a:t>ecutive</a:t>
            </a:r>
            <a:endParaRPr lang="en-IN" sz="1400" b="1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Lora" pitchFamily="2" charset="0"/>
            </a:endParaRPr>
          </a:p>
          <a:p>
            <a:pPr algn="r">
              <a:spcAft>
                <a:spcPts val="600"/>
              </a:spcAft>
            </a:pPr>
            <a:r>
              <a:rPr lang="en-US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Lora" pitchFamily="2" charset="0"/>
              </a:rPr>
              <a:t>A top-level dashboard for executives consolidating top insights from all dimensions of business.</a:t>
            </a:r>
            <a:endParaRPr lang="en-IN" sz="1200" dirty="0">
              <a:solidFill>
                <a:schemeClr val="tx1">
                  <a:lumMod val="75000"/>
                  <a:lumOff val="25000"/>
                </a:schemeClr>
              </a:solidFill>
              <a:latin typeface="Lora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5912B3-9B15-0A91-EA8A-F2FBBF6C3B80}"/>
              </a:ext>
            </a:extLst>
          </p:cNvPr>
          <p:cNvSpPr txBox="1"/>
          <p:nvPr/>
        </p:nvSpPr>
        <p:spPr>
          <a:xfrm>
            <a:off x="9281239" y="171184"/>
            <a:ext cx="21543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7"/>
              </a:rPr>
              <a:t>Dashboard</a:t>
            </a:r>
            <a:endParaRPr lang="en-IN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466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5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75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25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750"/>
                            </p:stCondLst>
                            <p:childTnLst>
                              <p:par>
                                <p:cTn id="6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"/>
                            </p:stCondLst>
                            <p:childTnLst>
                              <p:par>
                                <p:cTn id="8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250"/>
                            </p:stCondLst>
                            <p:childTnLst>
                              <p:par>
                                <p:cTn id="8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750"/>
                            </p:stCondLst>
                            <p:childTnLst>
                              <p:par>
                                <p:cTn id="8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750"/>
                            </p:stCondLst>
                            <p:childTnLst>
                              <p:par>
                                <p:cTn id="10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250"/>
                            </p:stCondLst>
                            <p:childTnLst>
                              <p:par>
                                <p:cTn id="10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750"/>
                            </p:stCondLst>
                            <p:childTnLst>
                              <p:par>
                                <p:cTn id="1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750"/>
                            </p:stCondLst>
                            <p:childTnLst>
                              <p:par>
                                <p:cTn id="1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250"/>
                            </p:stCondLst>
                            <p:childTnLst>
                              <p:par>
                                <p:cTn id="1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4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000"/>
                            </p:stCondLst>
                            <p:childTnLst>
                              <p:par>
                                <p:cTn id="1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2750"/>
                            </p:stCondLst>
                            <p:childTnLst>
                              <p:par>
                                <p:cTn id="1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2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6" grpId="0"/>
      <p:bldP spid="57" grpId="0"/>
      <p:bldP spid="58" grpId="0"/>
      <p:bldP spid="59" grpId="0"/>
      <p:bldP spid="60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/>
          <a:lstStyle/>
          <a:p>
            <a:r>
              <a:rPr lang="en-US" dirty="0"/>
              <a:t>Shrikant Deshmukh</a:t>
            </a:r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shrikantdeshmukh731@gmail.com</a:t>
            </a:r>
            <a:endParaRPr lang="en-US" dirty="0"/>
          </a:p>
          <a:p>
            <a:r>
              <a:rPr lang="en-US" dirty="0">
                <a:hlinkClick r:id="rId4"/>
              </a:rPr>
              <a:t>Portfolio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629</TotalTime>
  <Words>249</Words>
  <Application>Microsoft Office PowerPoint</Application>
  <PresentationFormat>Widescreen</PresentationFormat>
  <Paragraphs>37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Arial Black</vt:lpstr>
      <vt:lpstr>Avenir Next LT Pro</vt:lpstr>
      <vt:lpstr>Avenir Next LT Pro Light</vt:lpstr>
      <vt:lpstr>Bahnschrift SemiBold SemiConden</vt:lpstr>
      <vt:lpstr>Calibri</vt:lpstr>
      <vt:lpstr>Lora</vt:lpstr>
      <vt:lpstr>Roboto</vt:lpstr>
      <vt:lpstr>Custom</vt:lpstr>
      <vt:lpstr>Business Insights  360</vt:lpstr>
      <vt:lpstr>AGENDA</vt:lpstr>
      <vt:lpstr>About Company</vt:lpstr>
      <vt:lpstr>Business Model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Shrikant Deshmukh</dc:creator>
  <cp:lastModifiedBy>Shrikant Deshmukh</cp:lastModifiedBy>
  <cp:revision>12</cp:revision>
  <dcterms:created xsi:type="dcterms:W3CDTF">2025-02-04T13:14:43Z</dcterms:created>
  <dcterms:modified xsi:type="dcterms:W3CDTF">2025-02-06T10:49:08Z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